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431" r:id="rId3"/>
    <p:sldId id="2432" r:id="rId4"/>
    <p:sldId id="1699" r:id="rId5"/>
    <p:sldId id="796" r:id="rId6"/>
    <p:sldId id="14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B2D988"/>
    <a:srgbClr val="81D742"/>
    <a:srgbClr val="66CCFF"/>
    <a:srgbClr val="CCFFFF"/>
    <a:srgbClr val="FF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86856" autoAdjust="0"/>
  </p:normalViewPr>
  <p:slideViewPr>
    <p:cSldViewPr snapToGrid="0">
      <p:cViewPr>
        <p:scale>
          <a:sx n="80" d="100"/>
          <a:sy n="80" d="100"/>
        </p:scale>
        <p:origin x="546" y="480"/>
      </p:cViewPr>
      <p:guideLst/>
    </p:cSldViewPr>
  </p:slideViewPr>
  <p:outlineViewPr>
    <p:cViewPr>
      <p:scale>
        <a:sx n="33" d="100"/>
        <a:sy n="33" d="100"/>
      </p:scale>
      <p:origin x="0" y="-815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901"/>
    </p:cViewPr>
  </p:sorterViewPr>
  <p:notesViewPr>
    <p:cSldViewPr snapToGrid="0">
      <p:cViewPr varScale="1">
        <p:scale>
          <a:sx n="68" d="100"/>
          <a:sy n="68" d="100"/>
        </p:scale>
        <p:origin x="225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B5E3-F2FF-4447-9F2E-6FC79E5AC69B}" type="datetimeFigureOut">
              <a:rPr lang="en-MY" smtClean="0"/>
              <a:t>18/3/2019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3C6DC-2E50-448A-A515-B7C1EBDA14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346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3C6DC-2E50-448A-A515-B7C1EBDA144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749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3C6DC-2E50-448A-A515-B7C1EBDA144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971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3C6DC-2E50-448A-A515-B7C1EBDA144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169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3C6DC-2E50-448A-A515-B7C1EBDA1446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156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3C6DC-2E50-448A-A515-B7C1EBDA1446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561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54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2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8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03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69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159892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1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819400" y="1598924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2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990600" y="3429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3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819400" y="3429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 smtClean="0"/>
              <a:t>Member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79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9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6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4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5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_only_n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1040179"/>
            <a:ext cx="9144000" cy="4365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11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24200"/>
            <a:ext cx="12192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53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03789" y="6387497"/>
            <a:ext cx="8891211" cy="0"/>
          </a:xfrm>
          <a:prstGeom prst="line">
            <a:avLst/>
          </a:prstGeom>
          <a:ln w="9525">
            <a:solidFill>
              <a:schemeClr val="bg1">
                <a:lumMod val="50000"/>
                <a:alpha val="2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977637" y="62489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60E2A6B-A809-4840-BF14-8648BC0BDF87}" type="slidenum">
              <a:rPr lang="id-ID" sz="1400" b="0" smtClean="0">
                <a:solidFill>
                  <a:schemeClr val="tx1"/>
                </a:solidFill>
                <a:latin typeface="+mn-lt"/>
                <a:cs typeface="Lato Light"/>
              </a:rPr>
              <a:pPr/>
              <a:t>‹#›</a:t>
            </a:fld>
            <a:endParaRPr lang="en-MY" sz="1400" b="0" dirty="0"/>
          </a:p>
        </p:txBody>
      </p:sp>
      <p:pic>
        <p:nvPicPr>
          <p:cNvPr id="3074" name="Picture 2" descr="https://3dfs.com/wp-content/uploads/2015/12/logo-mobile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66" y="6088994"/>
            <a:ext cx="1013120" cy="6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4" r:id="rId7"/>
    <p:sldLayoutId id="2147483664" r:id="rId8"/>
    <p:sldLayoutId id="2147483655" r:id="rId9"/>
    <p:sldLayoutId id="2147483656" r:id="rId10"/>
    <p:sldLayoutId id="2147483657" r:id="rId11"/>
    <p:sldLayoutId id="2147483658" r:id="rId12"/>
    <p:sldLayoutId id="2147483660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live_stream?channel=UCEsBO4wy1OmgK5jUFIQnh_w&amp;autoplay=1" TargetMode="External"/><Relationship Id="rId6" Type="http://schemas.openxmlformats.org/officeDocument/2006/relationships/hyperlink" Target="https://www.youtube.com/embed/live_stream?channel=UCEsBO4wy1OmgK5jUFIQnh_w&amp;autoplay=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0000">
                <a:schemeClr val="accent2"/>
              </a:gs>
              <a:gs pos="0">
                <a:schemeClr val="accent5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18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0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692001" y="673320"/>
            <a:ext cx="10850796" cy="566130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Rectangle 11"/>
          <p:cNvSpPr/>
          <p:nvPr/>
        </p:nvSpPr>
        <p:spPr>
          <a:xfrm>
            <a:off x="692001" y="660389"/>
            <a:ext cx="10850796" cy="323794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6" name="Group 5"/>
          <p:cNvGrpSpPr/>
          <p:nvPr/>
        </p:nvGrpSpPr>
        <p:grpSpPr>
          <a:xfrm>
            <a:off x="2631539" y="4553656"/>
            <a:ext cx="8825379" cy="1361772"/>
            <a:chOff x="2114181" y="4462721"/>
            <a:chExt cx="8825379" cy="136177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678128" y="5403705"/>
              <a:ext cx="5735781" cy="0"/>
            </a:xfrm>
            <a:prstGeom prst="line">
              <a:avLst/>
            </a:prstGeom>
            <a:ln w="635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365123" y="4462721"/>
              <a:ext cx="7048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+mj-lt"/>
                </a:rPr>
                <a:t>GTM Forum: </a:t>
              </a:r>
              <a:r>
                <a:rPr lang="en-US" sz="3600" dirty="0"/>
                <a:t>Grid Edge East 2019</a:t>
              </a:r>
              <a:endParaRPr lang="en-US" sz="4000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4181" y="5219039"/>
              <a:ext cx="2835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April 3, 2019</a:t>
              </a:r>
              <a:endParaRPr lang="en-MY" i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3912" y="5455161"/>
              <a:ext cx="2835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Durham, NC</a:t>
              </a:r>
              <a:endParaRPr lang="en-MY" b="1" i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pic>
        <p:nvPicPr>
          <p:cNvPr id="17" name="Picture 2" descr="https://lh5.googleusercontent.com/gMFxjR1wrT2SQ1RXLt-5HKd__kkJQKn_Z3BCchtg1_FN46qpddt3mW2nt3VywX2_8sJiyotYEokffQhulZBmhjhoUezeXDrw2WQsZoYbjMFaHHju7JREvkF-ETTYg5JqyuwW7zDfSO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402" y="1471216"/>
            <a:ext cx="5426180" cy="18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364975" y="2270765"/>
            <a:ext cx="3949856" cy="3838486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0">
            <a:solidFill>
              <a:schemeClr val="tx1">
                <a:lumMod val="10000"/>
                <a:lumOff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97295" y="795359"/>
            <a:ext cx="7886700" cy="88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What’s in a word?</a:t>
            </a:r>
            <a:endParaRPr lang="en-MY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86406" y="1437745"/>
            <a:ext cx="8088683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Segoe UI Light" panose="020B0502040204020203" pitchFamily="34" charset="0"/>
              </a:rPr>
              <a:t>The top words of Grid Edge East 2019 Agenda</a:t>
            </a:r>
            <a:endParaRPr lang="en-US" dirty="0">
              <a:cs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8710" y="3031774"/>
            <a:ext cx="0" cy="216455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74565" y="3585772"/>
            <a:ext cx="4131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 smtClean="0"/>
              <a:t>Let’s talk about </a:t>
            </a:r>
          </a:p>
          <a:p>
            <a:pPr algn="ctr"/>
            <a:r>
              <a:rPr lang="en-MY" sz="2800" i="1" dirty="0" smtClean="0">
                <a:latin typeface="+mj-lt"/>
              </a:rPr>
              <a:t>Power Flow</a:t>
            </a:r>
            <a:endParaRPr lang="en-MY" sz="28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5688" y="3389401"/>
            <a:ext cx="56938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Font Awesome 5 Free Solid" panose="02000503000000000000" pitchFamily="50" charset="0"/>
              </a:rPr>
              <a:t></a:t>
            </a:r>
            <a:endParaRPr lang="en-MY" sz="3000" dirty="0">
              <a:solidFill>
                <a:schemeClr val="accent4"/>
              </a:solidFill>
              <a:latin typeface="Font Awesome 5 Free Solid" panose="02000503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2856" y="4114052"/>
            <a:ext cx="56938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Font Awesome 5 Free Solid" panose="02000503000000000000" pitchFamily="50" charset="0"/>
              </a:rPr>
              <a:t></a:t>
            </a:r>
            <a:endParaRPr lang="en-MY" sz="3000" dirty="0">
              <a:solidFill>
                <a:schemeClr val="accent4"/>
              </a:solidFill>
              <a:latin typeface="Font Awesome 5 Free Solid" panose="02000503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20" y="2936480"/>
            <a:ext cx="4087440" cy="27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25267" y="2363141"/>
            <a:ext cx="4795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power flow is not controlled, it becomes the </a:t>
            </a:r>
            <a:r>
              <a:rPr lang="en-US" sz="2200" dirty="0">
                <a:latin typeface="+mj-lt"/>
              </a:rPr>
              <a:t>vulnerability</a:t>
            </a:r>
            <a:r>
              <a:rPr lang="en-US" sz="2200" dirty="0"/>
              <a:t>.</a:t>
            </a:r>
            <a:endParaRPr lang="en-MY" sz="2200" dirty="0">
              <a:cs typeface="Segoe UI Light" panose="020B05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7294" y="795359"/>
            <a:ext cx="10621279" cy="88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Flow’s Relevance to Edge Security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MY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86406" y="1437745"/>
            <a:ext cx="8088683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Segoe UI Light" panose="020B0502040204020203" pitchFamily="34" charset="0"/>
              </a:rPr>
              <a:t>Grid Edge East 2019 Agenda</a:t>
            </a:r>
            <a:endParaRPr lang="en-US" dirty="0">
              <a:cs typeface="Segoe UI Light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352379" y="3031774"/>
            <a:ext cx="0" cy="216455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3.googleusercontent.com/Zn0JJRVySDEljp1caOZslHGX9gk3eMnzx-_zDc24cGk9j0zf0FVefdHEvOlNN9_qY_34Rz4mG5211ZNqL6scBp3IBUdG1N1AQphD540rJn8b5Je6-rPE-cYOd4DXCGq8QUx0AA_DY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2" y="2521350"/>
            <a:ext cx="4683051" cy="3287759"/>
          </a:xfrm>
          <a:prstGeom prst="rect">
            <a:avLst/>
          </a:prstGeom>
          <a:noFill/>
          <a:ln w="349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25267" y="3498525"/>
            <a:ext cx="4795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There are numerous ways to alter power flow with </a:t>
            </a:r>
            <a:r>
              <a:rPr lang="en-US" sz="2200" dirty="0">
                <a:latin typeface="+mj-lt"/>
              </a:rPr>
              <a:t>unknowable</a:t>
            </a:r>
            <a:r>
              <a:rPr lang="en-US" sz="2200" dirty="0"/>
              <a:t>, but harmful effects to the system.</a:t>
            </a:r>
            <a:endParaRPr lang="en-MY" sz="2200" dirty="0">
              <a:cs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5267" y="4926427"/>
            <a:ext cx="4795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Modern cyber threats target power flow because it </a:t>
            </a:r>
            <a:r>
              <a:rPr lang="en-US" sz="2200" dirty="0">
                <a:latin typeface="+mj-lt"/>
              </a:rPr>
              <a:t>causes the most disruption</a:t>
            </a:r>
            <a:r>
              <a:rPr lang="en-US" sz="2200" dirty="0"/>
              <a:t>.</a:t>
            </a:r>
            <a:endParaRPr lang="en-MY" sz="2200" dirty="0"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18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0</a:t>
            </a:r>
            <a:endParaRPr lang="en-MY" dirty="0"/>
          </a:p>
        </p:txBody>
      </p:sp>
      <p:sp>
        <p:nvSpPr>
          <p:cNvPr id="53" name="Rectangle 52"/>
          <p:cNvSpPr/>
          <p:nvPr/>
        </p:nvSpPr>
        <p:spPr>
          <a:xfrm>
            <a:off x="692001" y="673320"/>
            <a:ext cx="10850796" cy="5661307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Rounded Rectangle 38"/>
          <p:cNvSpPr/>
          <p:nvPr/>
        </p:nvSpPr>
        <p:spPr>
          <a:xfrm>
            <a:off x="409076" y="4579708"/>
            <a:ext cx="5402423" cy="1965692"/>
          </a:xfrm>
          <a:prstGeom prst="roundRect">
            <a:avLst>
              <a:gd name="adj" fmla="val 6330"/>
            </a:avLst>
          </a:prstGeom>
          <a:solidFill>
            <a:schemeClr val="bg1">
              <a:alpha val="8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4" name="Straight Connector 33"/>
          <p:cNvCxnSpPr>
            <a:stCxn id="6" idx="4"/>
          </p:cNvCxnSpPr>
          <p:nvPr/>
        </p:nvCxnSpPr>
        <p:spPr>
          <a:xfrm>
            <a:off x="6115051" y="4341281"/>
            <a:ext cx="0" cy="22161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3453" y="4669556"/>
            <a:ext cx="43965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Reactions to aggressive consumer side power consumption traverses meter causing capacity and infrastructure problems. </a:t>
            </a:r>
            <a:r>
              <a:rPr lang="en-US" sz="2200" b="1" dirty="0" smtClean="0"/>
              <a:t>   </a:t>
            </a:r>
          </a:p>
          <a:p>
            <a:r>
              <a:rPr lang="en-US" sz="2200" b="1" dirty="0" smtClean="0"/>
              <a:t>(</a:t>
            </a:r>
            <a:r>
              <a:rPr lang="en-US" sz="2200" b="1" dirty="0"/>
              <a:t>reactive power, harmonics, etc</a:t>
            </a:r>
            <a:r>
              <a:rPr lang="en-US" sz="2200" b="1" dirty="0" smtClean="0"/>
              <a:t>.)</a:t>
            </a:r>
            <a:endParaRPr lang="en-US" sz="22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303931"/>
            <a:ext cx="1218789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427980" y="4567215"/>
            <a:ext cx="5402423" cy="1965692"/>
          </a:xfrm>
          <a:prstGeom prst="roundRect">
            <a:avLst>
              <a:gd name="adj" fmla="val 6330"/>
            </a:avLst>
          </a:prstGeom>
          <a:solidFill>
            <a:schemeClr val="bg1">
              <a:alpha val="8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Rectangle 34"/>
          <p:cNvSpPr/>
          <p:nvPr/>
        </p:nvSpPr>
        <p:spPr>
          <a:xfrm>
            <a:off x="7147566" y="4843569"/>
            <a:ext cx="39664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Fluctuation upstream traverses meter unimpeded affecting loads and processes </a:t>
            </a:r>
            <a:endParaRPr lang="en-US" sz="2200" b="1" dirty="0" smtClean="0"/>
          </a:p>
          <a:p>
            <a:r>
              <a:rPr lang="en-US" sz="2200" b="1" dirty="0" smtClean="0"/>
              <a:t>(</a:t>
            </a:r>
            <a:r>
              <a:rPr lang="en-US" sz="2200" b="1" dirty="0"/>
              <a:t>i.e. swells, sags, etc.).</a:t>
            </a:r>
            <a:endParaRPr lang="en-US" sz="2200" b="1" dirty="0">
              <a:ea typeface="Lato Light"/>
              <a:cs typeface="Lato Light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427980" y="5052318"/>
            <a:ext cx="433137" cy="1058779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entagon 37"/>
          <p:cNvSpPr/>
          <p:nvPr/>
        </p:nvSpPr>
        <p:spPr>
          <a:xfrm rot="10800000">
            <a:off x="5378362" y="5058867"/>
            <a:ext cx="433137" cy="1058779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6"/>
          <p:cNvSpPr>
            <a:spLocks/>
          </p:cNvSpPr>
          <p:nvPr/>
        </p:nvSpPr>
        <p:spPr bwMode="auto">
          <a:xfrm>
            <a:off x="5067301" y="2245781"/>
            <a:ext cx="2095500" cy="2095500"/>
          </a:xfrm>
          <a:prstGeom prst="ellipse">
            <a:avLst/>
          </a:prstGeom>
          <a:solidFill>
            <a:schemeClr val="bg1">
              <a:alpha val="92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z="5400" dirty="0">
              <a:solidFill>
                <a:schemeClr val="bg1"/>
              </a:solidFill>
              <a:sym typeface="Gill San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91156" y="2964646"/>
            <a:ext cx="623627" cy="671327"/>
            <a:chOff x="3282256" y="2422292"/>
            <a:chExt cx="623627" cy="671327"/>
          </a:xfrm>
        </p:grpSpPr>
        <p:sp>
          <p:nvSpPr>
            <p:cNvPr id="9" name="Oval 6"/>
            <p:cNvSpPr>
              <a:spLocks/>
            </p:cNvSpPr>
            <p:nvPr/>
          </p:nvSpPr>
          <p:spPr bwMode="auto">
            <a:xfrm>
              <a:off x="3283424" y="2552660"/>
              <a:ext cx="622459" cy="540959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4" name="Oval 6"/>
            <p:cNvSpPr>
              <a:spLocks/>
            </p:cNvSpPr>
            <p:nvPr/>
          </p:nvSpPr>
          <p:spPr bwMode="auto">
            <a:xfrm>
              <a:off x="3282256" y="2422292"/>
              <a:ext cx="622459" cy="540959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1890" y="2957985"/>
            <a:ext cx="633043" cy="676871"/>
            <a:chOff x="1443035" y="2428780"/>
            <a:chExt cx="633043" cy="676871"/>
          </a:xfrm>
        </p:grpSpPr>
        <p:sp>
          <p:nvSpPr>
            <p:cNvPr id="13" name="Oval 6"/>
            <p:cNvSpPr>
              <a:spLocks/>
            </p:cNvSpPr>
            <p:nvPr/>
          </p:nvSpPr>
          <p:spPr bwMode="auto">
            <a:xfrm>
              <a:off x="1443035" y="2564692"/>
              <a:ext cx="622459" cy="54095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sp>
          <p:nvSpPr>
            <p:cNvPr id="45" name="Oval 6"/>
            <p:cNvSpPr>
              <a:spLocks/>
            </p:cNvSpPr>
            <p:nvPr/>
          </p:nvSpPr>
          <p:spPr bwMode="auto">
            <a:xfrm>
              <a:off x="1453619" y="2428780"/>
              <a:ext cx="622459" cy="540959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85396" y="2953709"/>
            <a:ext cx="630475" cy="689350"/>
            <a:chOff x="1113205" y="2953709"/>
            <a:chExt cx="630475" cy="689350"/>
          </a:xfrm>
        </p:grpSpPr>
        <p:sp>
          <p:nvSpPr>
            <p:cNvPr id="27" name="Oval 6"/>
            <p:cNvSpPr>
              <a:spLocks/>
            </p:cNvSpPr>
            <p:nvPr/>
          </p:nvSpPr>
          <p:spPr bwMode="auto">
            <a:xfrm>
              <a:off x="1113205" y="3102100"/>
              <a:ext cx="622459" cy="540959"/>
            </a:xfrm>
            <a:prstGeom prst="ellipse">
              <a:avLst/>
            </a:prstGeom>
            <a:solidFill>
              <a:schemeClr val="accent3">
                <a:lumMod val="75000"/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sp>
          <p:nvSpPr>
            <p:cNvPr id="46" name="Oval 6"/>
            <p:cNvSpPr>
              <a:spLocks/>
            </p:cNvSpPr>
            <p:nvPr/>
          </p:nvSpPr>
          <p:spPr bwMode="auto">
            <a:xfrm>
              <a:off x="1121221" y="2953709"/>
              <a:ext cx="622459" cy="540959"/>
            </a:xfrm>
            <a:prstGeom prst="ellipse">
              <a:avLst/>
            </a:prstGeom>
            <a:solidFill>
              <a:schemeClr val="accent3">
                <a:lumMod val="75000"/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89969" y="2960152"/>
            <a:ext cx="625453" cy="666758"/>
            <a:chOff x="7463955" y="2434715"/>
            <a:chExt cx="625453" cy="666758"/>
          </a:xfrm>
        </p:grpSpPr>
        <p:sp>
          <p:nvSpPr>
            <p:cNvPr id="10" name="Oval 6"/>
            <p:cNvSpPr>
              <a:spLocks/>
            </p:cNvSpPr>
            <p:nvPr/>
          </p:nvSpPr>
          <p:spPr bwMode="auto">
            <a:xfrm>
              <a:off x="7466949" y="2560514"/>
              <a:ext cx="622459" cy="540959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6"/>
            <p:cNvSpPr>
              <a:spLocks/>
            </p:cNvSpPr>
            <p:nvPr/>
          </p:nvSpPr>
          <p:spPr bwMode="auto">
            <a:xfrm>
              <a:off x="7463955" y="2434715"/>
              <a:ext cx="622459" cy="540959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181371" y="2943353"/>
            <a:ext cx="625910" cy="673504"/>
            <a:chOff x="9289110" y="2432147"/>
            <a:chExt cx="625910" cy="673504"/>
          </a:xfrm>
        </p:grpSpPr>
        <p:sp>
          <p:nvSpPr>
            <p:cNvPr id="11" name="Oval 6"/>
            <p:cNvSpPr>
              <a:spLocks/>
            </p:cNvSpPr>
            <p:nvPr/>
          </p:nvSpPr>
          <p:spPr bwMode="auto">
            <a:xfrm>
              <a:off x="9289110" y="2564692"/>
              <a:ext cx="622459" cy="540959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6"/>
            <p:cNvSpPr>
              <a:spLocks/>
            </p:cNvSpPr>
            <p:nvPr/>
          </p:nvSpPr>
          <p:spPr bwMode="auto">
            <a:xfrm>
              <a:off x="9292561" y="2432147"/>
              <a:ext cx="622459" cy="540959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531090" y="3005495"/>
            <a:ext cx="626579" cy="629361"/>
            <a:chOff x="11077500" y="2476290"/>
            <a:chExt cx="626579" cy="629361"/>
          </a:xfrm>
        </p:grpSpPr>
        <p:sp>
          <p:nvSpPr>
            <p:cNvPr id="12" name="Oval 6"/>
            <p:cNvSpPr>
              <a:spLocks/>
            </p:cNvSpPr>
            <p:nvPr/>
          </p:nvSpPr>
          <p:spPr bwMode="auto">
            <a:xfrm>
              <a:off x="11081620" y="2564692"/>
              <a:ext cx="622459" cy="540959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9" name="Oval 6"/>
            <p:cNvSpPr>
              <a:spLocks/>
            </p:cNvSpPr>
            <p:nvPr/>
          </p:nvSpPr>
          <p:spPr bwMode="auto">
            <a:xfrm>
              <a:off x="11077500" y="2476290"/>
              <a:ext cx="622459" cy="540959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226"/>
            <a:ext cx="10515600" cy="88673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Power Networks are Exposed Through </a:t>
            </a:r>
            <a:r>
              <a:rPr lang="en-US" sz="3200" dirty="0" smtClean="0">
                <a:solidFill>
                  <a:schemeClr val="bg1"/>
                </a:solidFill>
              </a:rPr>
              <a:t>Connection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374682" y="1303668"/>
            <a:ext cx="9324849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There are two sides of the meter...for billing purposes, but where is the line of demarcation for power flow?</a:t>
            </a:r>
            <a:endParaRPr lang="en-US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16" y="2262284"/>
            <a:ext cx="3707470" cy="21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t="-308" r="337" b="13327"/>
          <a:stretch/>
        </p:blipFill>
        <p:spPr>
          <a:xfrm>
            <a:off x="1455820" y="0"/>
            <a:ext cx="107121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" y="0"/>
            <a:ext cx="608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 32"/>
          <p:cNvSpPr/>
          <p:nvPr/>
        </p:nvSpPr>
        <p:spPr>
          <a:xfrm>
            <a:off x="-2042" y="0"/>
            <a:ext cx="6084000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" y="365126"/>
            <a:ext cx="6085171" cy="88673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Isolate and Optimize 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Power </a:t>
            </a:r>
            <a:r>
              <a:rPr lang="en-US" sz="3600" dirty="0">
                <a:solidFill>
                  <a:srgbClr val="FFFFFF"/>
                </a:solidFill>
              </a:rPr>
              <a:t>Flow with 3DFS</a:t>
            </a:r>
            <a:endParaRPr lang="en-MY" sz="36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306" y="1703425"/>
            <a:ext cx="4929509" cy="4703007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wrap="square" rtlCol="0">
            <a:noAutofit/>
          </a:bodyPr>
          <a:lstStyle/>
          <a:p>
            <a:pPr indent="-609585"/>
            <a:r>
              <a:rPr lang="en-US" sz="2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Power flow must not be susceptible to influence. It should be isolated from both</a:t>
            </a:r>
            <a:r>
              <a:rPr lang="en-US" sz="24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indent="-609585"/>
            <a:endParaRPr lang="en-US" sz="2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1. Upstream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power fluctuations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2. Aggressive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load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side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power consumption</a:t>
            </a:r>
          </a:p>
          <a:p>
            <a:pPr indent="-609585"/>
            <a:endParaRPr lang="en-US" sz="2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609585"/>
            <a:r>
              <a:rPr lang="en-US" sz="2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Software-Defined Electricity is easily installed embedded intelligence that isolates and optimizes power flow for an entire circuit.</a:t>
            </a:r>
            <a:endParaRPr lang="en-US" sz="2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2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0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571682" y="71738"/>
            <a:ext cx="11219263" cy="667049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" name="live_strea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3708" y="195054"/>
            <a:ext cx="10829237" cy="6091445"/>
          </a:xfrm>
          <a:prstGeom prst="rect">
            <a:avLst/>
          </a:prstGeom>
        </p:spPr>
      </p:pic>
      <p:pic>
        <p:nvPicPr>
          <p:cNvPr id="10" name="Picture 2" descr="https://lh5.googleusercontent.com/gMFxjR1wrT2SQ1RXLt-5HKd__kkJQKn_Z3BCchtg1_FN46qpddt3mW2nt3VywX2_8sJiyotYEokffQhulZBmhjhoUezeXDrw2WQsZoYbjMFaHHju7JREvkF-ETTYg5JqyuwW7zDfSO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44" y="6316102"/>
            <a:ext cx="1199471" cy="4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60555" y="6272637"/>
            <a:ext cx="63363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3DFS.COM        919.807.1884</a:t>
            </a:r>
            <a:r>
              <a:rPr lang="en-MY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MY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        </a:t>
            </a:r>
            <a:r>
              <a:rPr lang="en-MY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chris@3dfs.com</a:t>
            </a:r>
            <a:endParaRPr lang="en-MY" sz="20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1032" y="6295346"/>
            <a:ext cx="2572388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000" b="1" u="sng" dirty="0" smtClean="0"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Youtube</a:t>
            </a:r>
            <a:r>
              <a:rPr lang="en-MY" sz="2000" b="1" u="sng" dirty="0"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 </a:t>
            </a:r>
            <a:r>
              <a:rPr lang="en-MY" sz="2000" b="1" u="sng" dirty="0" smtClean="0"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LiveStream</a:t>
            </a:r>
            <a:endParaRPr lang="en-MY" sz="2000" b="1" u="sng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tartup_x_multi_01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FC395B"/>
      </a:accent1>
      <a:accent2>
        <a:srgbClr val="FB7545"/>
      </a:accent2>
      <a:accent3>
        <a:srgbClr val="E9C944"/>
      </a:accent3>
      <a:accent4>
        <a:srgbClr val="90D049"/>
      </a:accent4>
      <a:accent5>
        <a:srgbClr val="18B96E"/>
      </a:accent5>
      <a:accent6>
        <a:srgbClr val="19C0B4"/>
      </a:accent6>
      <a:hlink>
        <a:srgbClr val="F23990"/>
      </a:hlink>
      <a:folHlink>
        <a:srgbClr val="14A0DC"/>
      </a:folHlink>
    </a:clrScheme>
    <a:fontScheme name="Custom 1">
      <a:majorFont>
        <a:latin typeface="Lato Heavy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59492</TotalTime>
  <Words>222</Words>
  <Application>Microsoft Office PowerPoint</Application>
  <PresentationFormat>Widescreen</PresentationFormat>
  <Paragraphs>39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Abel</vt:lpstr>
      <vt:lpstr>Arial</vt:lpstr>
      <vt:lpstr>Calibri</vt:lpstr>
      <vt:lpstr>Font Awesome 5 Free Solid</vt:lpstr>
      <vt:lpstr>Gill Sans</vt:lpstr>
      <vt:lpstr>Lato</vt:lpstr>
      <vt:lpstr>Lato Black</vt:lpstr>
      <vt:lpstr>Lato Heavy</vt:lpstr>
      <vt:lpstr>Lato Light</vt:lpstr>
      <vt:lpstr>Open Sans</vt:lpstr>
      <vt:lpstr>Open Sans Light</vt:lpstr>
      <vt:lpstr>Segoe UI Light</vt:lpstr>
      <vt:lpstr>Office Theme</vt:lpstr>
      <vt:lpstr>PowerPoint Presentation</vt:lpstr>
      <vt:lpstr>PowerPoint Presentation</vt:lpstr>
      <vt:lpstr>PowerPoint Presentation</vt:lpstr>
      <vt:lpstr>Power Networks are Exposed Through Connection</vt:lpstr>
      <vt:lpstr>Isolate and Optimize  Power Flow with 3DFS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Guruballan Chelvam</dc:creator>
  <cp:lastModifiedBy>Anatoli O</cp:lastModifiedBy>
  <cp:revision>1119</cp:revision>
  <dcterms:created xsi:type="dcterms:W3CDTF">2015-06-13T08:51:12Z</dcterms:created>
  <dcterms:modified xsi:type="dcterms:W3CDTF">2019-03-19T00:12:25Z</dcterms:modified>
</cp:coreProperties>
</file>